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277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82" r:id="rId21"/>
    <p:sldId id="290" r:id="rId22"/>
    <p:sldId id="291" r:id="rId23"/>
    <p:sldId id="292" r:id="rId24"/>
    <p:sldId id="293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</p:sldIdLst>
  <p:sldSz cx="9753600" cy="73152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Josefin Sans Regular Bold" panose="020B0604020202020204" charset="0"/>
      <p:regular r:id="rId67"/>
    </p:embeddedFont>
    <p:embeddedFont>
      <p:font typeface="Poppins" panose="00000500000000000000" pitchFamily="2" charset="0"/>
      <p:regular r:id="rId68"/>
      <p:bold r:id="rId69"/>
      <p:italic r:id="rId70"/>
      <p:boldItalic r:id="rId71"/>
    </p:embeddedFont>
    <p:embeddedFont>
      <p:font typeface="Poppins Light" panose="00000400000000000000" pitchFamily="2" charset="0"/>
      <p:regular r:id="rId72"/>
      <p: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548E"/>
    <a:srgbClr val="48709C"/>
    <a:srgbClr val="F8F8F8"/>
    <a:srgbClr val="276445"/>
    <a:srgbClr val="DBEFE1"/>
    <a:srgbClr val="7A8674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8" d="100"/>
          <a:sy n="98" d="100"/>
        </p:scale>
        <p:origin x="1704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64E-9014-4367-ADB0-F1919410FA1C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11E0B-1EE2-43F8-BA90-940AB747C6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0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15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2946960" y="1340480"/>
            <a:ext cx="7042547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38117" y="4993868"/>
            <a:ext cx="6625917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1B14C725-D4EB-4246-AE7C-F99BCBB917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1205450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1205450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1205450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1205450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837608"/>
            <a:ext cx="8686800" cy="456319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466DE2BE-8B25-4ED9-82BC-A62F24F814D1}"/>
              </a:ext>
            </a:extLst>
          </p:cNvPr>
          <p:cNvGrpSpPr/>
          <p:nvPr userDrawn="1"/>
        </p:nvGrpSpPr>
        <p:grpSpPr>
          <a:xfrm>
            <a:off x="7527096" y="4209131"/>
            <a:ext cx="3446817" cy="4171954"/>
            <a:chOff x="0" y="0"/>
            <a:chExt cx="4595756" cy="5562605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183CC84E-92FD-48BD-80C7-A9A66EA1916C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AE053439-EAF2-4954-962A-6E672C7C7573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CA29FE54-74E5-46BE-BE33-0601A3213174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5802BFE4-781A-4F95-8FD0-DD08B41A92A5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 userDrawn="1"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pic>
        <p:nvPicPr>
          <p:cNvPr id="38" name="Picture 17">
            <a:extLst>
              <a:ext uri="{FF2B5EF4-FFF2-40B4-BE49-F238E27FC236}">
                <a16:creationId xmlns:a16="http://schemas.microsoft.com/office/drawing/2014/main" id="{DAB48A33-BFEE-4A72-8897-171E0E423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Espaço Reservado para Texto 25">
            <a:extLst>
              <a:ext uri="{FF2B5EF4-FFF2-40B4-BE49-F238E27FC236}">
                <a16:creationId xmlns:a16="http://schemas.microsoft.com/office/drawing/2014/main" id="{EC39A86D-6567-4882-B8D1-A1B1533C2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1721" y="3241508"/>
            <a:ext cx="4165301" cy="933892"/>
          </a:xfrm>
        </p:spPr>
        <p:txBody>
          <a:bodyPr anchor="ctr"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25">
            <a:extLst>
              <a:ext uri="{FF2B5EF4-FFF2-40B4-BE49-F238E27FC236}">
                <a16:creationId xmlns:a16="http://schemas.microsoft.com/office/drawing/2014/main" id="{51F1A350-CC15-4F6A-8883-6F2FE77A0F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1211" y="4277107"/>
            <a:ext cx="4165812" cy="925587"/>
          </a:xfrm>
        </p:spPr>
        <p:txBody>
          <a:bodyPr anchor="ctr"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55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8A29E9-A7B2-4BCC-A8F4-06055C50A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43000"/>
            <a:ext cx="6524625" cy="5372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33B2A3-CAD5-4061-932A-034289628260}"/>
              </a:ext>
            </a:extLst>
          </p:cNvPr>
          <p:cNvSpPr txBox="1"/>
          <p:nvPr/>
        </p:nvSpPr>
        <p:spPr>
          <a:xfrm>
            <a:off x="1918274" y="67818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 Comércio, Pesquisa de Inovação 2009-2017.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3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7E1B08-DB3A-4C61-A806-4BD4A4E1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99" y="0"/>
            <a:ext cx="6437002" cy="7315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D9D428E-94DD-4AFB-8156-792CBADDA22D}"/>
              </a:ext>
            </a:extLst>
          </p:cNvPr>
          <p:cNvSpPr txBox="1"/>
          <p:nvPr/>
        </p:nvSpPr>
        <p:spPr>
          <a:xfrm>
            <a:off x="228600" y="44196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2011/2017.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Líderes Globais em Inovação em 2019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As 3 principais economias da inovação por região</a:t>
            </a:r>
          </a:p>
          <a:p>
            <a:endParaRPr lang="pt-BR" dirty="0"/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63" y="1838325"/>
            <a:ext cx="5837673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Líderes Globais em Inovação em 2019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As 3 principais economias da inovação por grupo de renda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64211"/>
            <a:ext cx="8686800" cy="1910702"/>
          </a:xfrm>
        </p:spPr>
      </p:pic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1981200"/>
            <a:ext cx="3048000" cy="3505200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5E905184-88AF-42C7-8F6E-E6E884CCB1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4331"/>
            <a:ext cx="5730875" cy="6738937"/>
          </a:xfrm>
        </p:spPr>
      </p:pic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93368"/>
            <a:ext cx="8686800" cy="4452388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842259" y="65344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165469" y="65344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411691" y="65698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733564" y="65698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625611"/>
              </p:ext>
            </p:extLst>
          </p:nvPr>
        </p:nvGraphicFramePr>
        <p:xfrm>
          <a:off x="533400" y="1838325"/>
          <a:ext cx="86868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8" y="1838325"/>
            <a:ext cx="7487944" cy="4562475"/>
          </a:xfrm>
        </p:spPr>
      </p:pic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600" dirty="0"/>
              <a:t>Principal cluster de economias ou regiões transfronteiriças entre os 50 mais importantes - 2019</a:t>
            </a:r>
          </a:p>
        </p:txBody>
      </p:sp>
      <p:graphicFrame>
        <p:nvGraphicFramePr>
          <p:cNvPr id="13" name="Espaço Reservado para Conteúdo 12">
            <a:extLst>
              <a:ext uri="{FF2B5EF4-FFF2-40B4-BE49-F238E27FC236}">
                <a16:creationId xmlns:a16="http://schemas.microsoft.com/office/drawing/2014/main" id="{6B30771C-A425-452C-98E4-387DB7557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15055"/>
              </p:ext>
            </p:extLst>
          </p:nvPr>
        </p:nvGraphicFramePr>
        <p:xfrm>
          <a:off x="1479278" y="1934754"/>
          <a:ext cx="6795045" cy="4846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2922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3646574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265549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Posição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Nome do cluster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Economia(s)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Tóquio-Yokohama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JP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</a:rPr>
                        <a:t> Shenzhen-Hong Kong 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CN/HK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Seul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KR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Pequim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CN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São José-São Francisco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CA US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9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Paris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FR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Londres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GB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18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Amsterdã-Roterdã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NL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Colônia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DE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Tel Aviv-Jerusalém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28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Cingapura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SG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31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Eindhoven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BE/NL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Estocolmo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SE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Moscou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RU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Melbourne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AU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39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Toronto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ON CA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Bruxelas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BE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Madri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ES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46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Teerã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IR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48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Milão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IT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20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50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</a:rPr>
                        <a:t> Zurique 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</a:rPr>
                        <a:t>CH/DE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Médico </a:t>
            </a:r>
            <a:r>
              <a:rPr lang="pt-BR" dirty="0"/>
              <a:t>graduado</a:t>
            </a:r>
            <a:r>
              <a:rPr lang="en-US" dirty="0"/>
              <a:t> pela Faculdade de </a:t>
            </a:r>
            <a:r>
              <a:rPr lang="en-US" dirty="0" err="1"/>
              <a:t>Medicina</a:t>
            </a:r>
            <a:r>
              <a:rPr lang="en-US" dirty="0"/>
              <a:t> da UFMG - 1988</a:t>
            </a:r>
          </a:p>
          <a:p>
            <a:r>
              <a:rPr lang="en-US" dirty="0" err="1"/>
              <a:t>Pós-graduado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Geriatrira</a:t>
            </a:r>
            <a:r>
              <a:rPr lang="en-US" dirty="0"/>
              <a:t> e </a:t>
            </a:r>
            <a:r>
              <a:rPr lang="en-US" dirty="0" err="1"/>
              <a:t>Gerontologia</a:t>
            </a:r>
            <a:r>
              <a:rPr lang="en-US" dirty="0"/>
              <a:t>  - PUCRS – 2002</a:t>
            </a:r>
          </a:p>
          <a:p>
            <a:r>
              <a:rPr lang="en-US" dirty="0"/>
              <a:t>MBA </a:t>
            </a:r>
            <a:r>
              <a:rPr lang="pt-BR" dirty="0"/>
              <a:t>Gerenciamento</a:t>
            </a:r>
            <a:r>
              <a:rPr lang="en-US" dirty="0"/>
              <a:t> de </a:t>
            </a:r>
            <a:r>
              <a:rPr lang="en-US" dirty="0" err="1"/>
              <a:t>Projetos</a:t>
            </a:r>
            <a:r>
              <a:rPr lang="en-US" dirty="0"/>
              <a:t> – UFU – 2012</a:t>
            </a:r>
          </a:p>
          <a:p>
            <a:r>
              <a:rPr lang="en-US" dirty="0"/>
              <a:t>MS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Ciências</a:t>
            </a:r>
            <a:r>
              <a:rPr lang="en-US" dirty="0"/>
              <a:t> – </a:t>
            </a:r>
            <a:r>
              <a:rPr lang="en-US" dirty="0" err="1"/>
              <a:t>Engenharia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Saúde</a:t>
            </a:r>
            <a:r>
              <a:rPr lang="en-US" dirty="0"/>
              <a:t> - PPGEB – UFU – 2020</a:t>
            </a:r>
          </a:p>
          <a:p>
            <a:r>
              <a:rPr lang="en-US" dirty="0" err="1"/>
              <a:t>Sócio</a:t>
            </a:r>
            <a:r>
              <a:rPr lang="en-US" dirty="0"/>
              <a:t> SBGTEC</a:t>
            </a:r>
          </a:p>
          <a:p>
            <a:r>
              <a:rPr lang="en-US" dirty="0" err="1"/>
              <a:t>Perito</a:t>
            </a:r>
            <a:r>
              <a:rPr lang="en-US" dirty="0"/>
              <a:t> Médico Federal – </a:t>
            </a:r>
            <a:r>
              <a:rPr lang="en-US" dirty="0" err="1"/>
              <a:t>Ministério</a:t>
            </a:r>
            <a:r>
              <a:rPr lang="en-US" dirty="0"/>
              <a:t> da Economia do </a:t>
            </a:r>
            <a:r>
              <a:rPr lang="en-US" dirty="0" err="1"/>
              <a:t>Brasil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Inovação</a:t>
            </a:r>
            <a:r>
              <a:rPr lang="en-US" dirty="0"/>
              <a:t> </a:t>
            </a:r>
            <a:r>
              <a:rPr lang="en-US" dirty="0" err="1"/>
              <a:t>Tecnológica</a:t>
            </a:r>
            <a:r>
              <a:rPr lang="en-US" dirty="0"/>
              <a:t> da </a:t>
            </a:r>
            <a:r>
              <a:rPr lang="en-US" dirty="0" err="1"/>
              <a:t>Saúde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6534A5-42A1-43F1-B430-2F9C78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 nacional em ciência e tecnologia (C&amp;T) (em valores de 2017) por atividade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0D949C-BC4F-41C9-B5F1-0597BFDD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2000-2017</a:t>
            </a:r>
            <a:endParaRPr lang="pt-BR" dirty="0"/>
          </a:p>
        </p:txBody>
      </p:sp>
      <p:pic>
        <p:nvPicPr>
          <p:cNvPr id="10" name="Espaço Reservado para Conteúdo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CE9FF5E-A6EB-4AB6-B8F9-1A0B71254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5" y="1838325"/>
            <a:ext cx="7886290" cy="4562475"/>
          </a:xfrm>
        </p:spPr>
      </p:pic>
    </p:spTree>
    <p:extLst>
      <p:ext uri="{BB962C8B-B14F-4D97-AF65-F5344CB8AC3E}">
        <p14:creationId xmlns:p14="http://schemas.microsoft.com/office/powerpoint/2010/main" val="2900925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Distribuição percentual dos dispêndios do governo federal em ciência e tecnologia (C&amp;T), por órgão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6C8F955-6E87-4075-8812-7FD18356F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2" y="1838325"/>
            <a:ext cx="7954775" cy="4562475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Distribuição percentual dos dispêndios do governo federal em pesquisa e desenvolvimento (P&amp;D), por órgão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6FAF4FD-98E5-4063-8744-D64E22DF4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01" y="1838325"/>
            <a:ext cx="7963197" cy="4562475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9A55F56-46D1-4C4A-AC5D-F5A901D95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3" y="1838325"/>
            <a:ext cx="7917094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ciência e tecnologia (C&amp;T), por unidade da federação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Desafios</a:t>
            </a:r>
            <a:r>
              <a:rPr lang="en-US" dirty="0"/>
              <a:t> e </a:t>
            </a:r>
            <a:r>
              <a:rPr lang="en-US" dirty="0" err="1"/>
              <a:t>Oportunidades</a:t>
            </a:r>
            <a:r>
              <a:rPr lang="en-US" dirty="0"/>
              <a:t> da </a:t>
            </a:r>
            <a:r>
              <a:rPr lang="en-US" dirty="0" err="1"/>
              <a:t>Gerontecnologia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para o </a:t>
            </a:r>
            <a:r>
              <a:rPr lang="en-US" dirty="0" err="1"/>
              <a:t>Brasil</a:t>
            </a:r>
            <a:br>
              <a:rPr lang="en-US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000675-81D2-4066-AECB-A8750769B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61C6E-E3A4-44C2-BE60-BD4D9F00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Estimativa dos dispêndios (em valores de 2017)das instituições com cursos de pós-graduação stricto sensu reconhecidos pela Capes/MEC como aproximação dos dispêndios em pesquisa e desenvolvimento (P&amp;D) das instituições de ensino superior</a:t>
            </a:r>
          </a:p>
        </p:txBody>
      </p:sp>
      <p:pic>
        <p:nvPicPr>
          <p:cNvPr id="9" name="Espaço Reservado para Conteúdo 8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5C240E40-3F9E-4EF6-8181-A55E793A5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35" y="1838325"/>
            <a:ext cx="7936730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3E22A-6F14-46EA-B240-614915BC4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 2000-2017</a:t>
            </a:r>
          </a:p>
        </p:txBody>
      </p:sp>
    </p:spTree>
    <p:extLst>
      <p:ext uri="{BB962C8B-B14F-4D97-AF65-F5344CB8AC3E}">
        <p14:creationId xmlns:p14="http://schemas.microsoft.com/office/powerpoint/2010/main" val="2427871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Dispêndios empresariais em ciência e tecnologia (C&amp;T) (em valores de 2017), por atividade</a:t>
            </a:r>
          </a:p>
        </p:txBody>
      </p:sp>
      <p:pic>
        <p:nvPicPr>
          <p:cNvPr id="9" name="Espaço Reservado para Conteúdo 8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E46F713-299D-40B3-95DA-1E6811868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33" y="1838325"/>
            <a:ext cx="7874334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Pesquisadores e pessoal de apoio envolvidos em pesquisa e desenvolvimento (P&amp;D), em número de pessoas</a:t>
            </a:r>
          </a:p>
        </p:txBody>
      </p:sp>
      <p:pic>
        <p:nvPicPr>
          <p:cNvPr id="9" name="Espaço Reservado para Conteúdo 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B37A82D6-E1AE-4D48-A01B-CEABC8112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AE61-16B6-441E-85C1-18F328B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Pesquisadores, em número de pessoas, por nível de escolaridade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494775B-4F25-46F1-AD5E-68A841310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E28C-3C3E-42D5-A47E-284F0E81D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</p:spTree>
    <p:extLst>
      <p:ext uri="{BB962C8B-B14F-4D97-AF65-F5344CB8AC3E}">
        <p14:creationId xmlns:p14="http://schemas.microsoft.com/office/powerpoint/2010/main" val="2702704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230DC-6778-4C88-89A4-DEFC5428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Alunos titulados nos cursos de mestrado e doutorado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EFABBA9-2146-43C2-A874-38728EF26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EBA125-7215-41E3-A76B-33BA5F057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</p:spTree>
    <p:extLst>
      <p:ext uri="{BB962C8B-B14F-4D97-AF65-F5344CB8AC3E}">
        <p14:creationId xmlns:p14="http://schemas.microsoft.com/office/powerpoint/2010/main" val="2181209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C822D-2B83-4904-9546-CB027311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Alunos titulados nos cursos de doutorado, por grande área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837D34-DEAF-42A3-B067-7254FA2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5" y="1838325"/>
            <a:ext cx="8564009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052D4-5B31-46B0-82DE-00B5D1E7A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2000/2018</a:t>
            </a:r>
          </a:p>
        </p:txBody>
      </p:sp>
    </p:spTree>
    <p:extLst>
      <p:ext uri="{BB962C8B-B14F-4D97-AF65-F5344CB8AC3E}">
        <p14:creationId xmlns:p14="http://schemas.microsoft.com/office/powerpoint/2010/main" val="6148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7233C-BCDD-49F3-ABC9-81CE0F0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Pesquisadores cadastrados no Diretório dos Grupos de Pesquisa do CNPq, por sexo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4E73E6F-2A26-4809-BF0F-09250AB7A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25E87-BFFB-4949-AABA-890A00F10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2000/2016</a:t>
            </a:r>
          </a:p>
        </p:txBody>
      </p:sp>
    </p:spTree>
    <p:extLst>
      <p:ext uri="{BB962C8B-B14F-4D97-AF65-F5344CB8AC3E}">
        <p14:creationId xmlns:p14="http://schemas.microsoft.com/office/powerpoint/2010/main" val="3718314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E96F-8E65-4D39-AC77-91F4FFB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pesquisadores cadastrados no Diretório dos Grupos de Pesquisa do CNPq, por faixa etária</a:t>
            </a:r>
          </a:p>
        </p:txBody>
      </p:sp>
      <p:pic>
        <p:nvPicPr>
          <p:cNvPr id="15" name="Espaço Reservado para Conteúdo 14" descr="Uma imagem contendo armário&#10;&#10;Descrição gerada automaticamente">
            <a:extLst>
              <a:ext uri="{FF2B5EF4-FFF2-40B4-BE49-F238E27FC236}">
                <a16:creationId xmlns:a16="http://schemas.microsoft.com/office/drawing/2014/main" id="{9A0E8A39-B1A3-48BB-B127-409F536FB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35" y="1838325"/>
            <a:ext cx="7936730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34699-A853-4CED-952A-18589C598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2000/2016</a:t>
            </a:r>
          </a:p>
        </p:txBody>
      </p:sp>
    </p:spTree>
    <p:extLst>
      <p:ext uri="{BB962C8B-B14F-4D97-AF65-F5344CB8AC3E}">
        <p14:creationId xmlns:p14="http://schemas.microsoft.com/office/powerpoint/2010/main" val="2502954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FB68-2504-4346-B1E7-488D524C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Número de artigos publicados em periódicos científicos indexados pela Scopus, de países selecionados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237E05A-ADC4-4D6A-A786-08671E25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5" y="1838325"/>
            <a:ext cx="7957749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55251E-78A9-487F-94ED-56EFAA95C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</p:spTree>
    <p:extLst>
      <p:ext uri="{BB962C8B-B14F-4D97-AF65-F5344CB8AC3E}">
        <p14:creationId xmlns:p14="http://schemas.microsoft.com/office/powerpoint/2010/main" val="4241032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INOVAÇÃO TECNOLÓGICA NO BRASIL - DESAFIOS</a:t>
            </a:r>
          </a:p>
          <a:p>
            <a:endParaRPr lang="pt-BR" dirty="0"/>
          </a:p>
          <a:p>
            <a:r>
              <a:rPr lang="pt-BR" dirty="0"/>
              <a:t> A ECONOMIA DA LONGEVIDADE</a:t>
            </a:r>
          </a:p>
          <a:p>
            <a:endParaRPr lang="pt-BR" dirty="0"/>
          </a:p>
          <a:p>
            <a:r>
              <a:rPr lang="pt-BR" dirty="0"/>
              <a:t> OS DESAFIOS DA GERONTECNOLOGIA NO BRASIL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E6B6-3615-4BAC-9CD8-70322E7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CNPq - Total de bolsas-ano(1) concedidas no país e no exterior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2909AD47-9A2F-4878-93A3-C9D13DA1E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911910"/>
              </p:ext>
            </p:extLst>
          </p:nvPr>
        </p:nvGraphicFramePr>
        <p:xfrm>
          <a:off x="533400" y="1838325"/>
          <a:ext cx="3001646" cy="4943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0235">
                  <a:extLst>
                    <a:ext uri="{9D8B030D-6E8A-4147-A177-3AD203B41FA5}">
                      <a16:colId xmlns:a16="http://schemas.microsoft.com/office/drawing/2014/main" val="3120190144"/>
                    </a:ext>
                  </a:extLst>
                </a:gridCol>
                <a:gridCol w="750235">
                  <a:extLst>
                    <a:ext uri="{9D8B030D-6E8A-4147-A177-3AD203B41FA5}">
                      <a16:colId xmlns:a16="http://schemas.microsoft.com/office/drawing/2014/main" val="1032636024"/>
                    </a:ext>
                  </a:extLst>
                </a:gridCol>
                <a:gridCol w="750588">
                  <a:extLst>
                    <a:ext uri="{9D8B030D-6E8A-4147-A177-3AD203B41FA5}">
                      <a16:colId xmlns:a16="http://schemas.microsoft.com/office/drawing/2014/main" val="4135283497"/>
                    </a:ext>
                  </a:extLst>
                </a:gridCol>
                <a:gridCol w="750588">
                  <a:extLst>
                    <a:ext uri="{9D8B030D-6E8A-4147-A177-3AD203B41FA5}">
                      <a16:colId xmlns:a16="http://schemas.microsoft.com/office/drawing/2014/main" val="2316201425"/>
                    </a:ext>
                  </a:extLst>
                </a:gridCol>
              </a:tblGrid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Ano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Total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País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Exterior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0959770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43.564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42.988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576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9078432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45.697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44.960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737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351592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47.465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46.698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767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8683439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47.667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47.198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469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4889549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51.649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51.139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7570178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52.820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52.406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414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262061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56.718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56.364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354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0927650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60.874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60.377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496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6588787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63.561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63.009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551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0751208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2009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69.190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68.612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579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18477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78.128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77.691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437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2299717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90.103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89.609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494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7680278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90.886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88.547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2.339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9737151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96.110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88.147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7.963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5302456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102.022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91.400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10.622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8165509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101.770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92.365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9.405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5010122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90.239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83.457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6.782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660100"/>
                  </a:ext>
                </a:extLst>
              </a:tr>
              <a:tr h="260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2017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79.703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>
                          <a:effectLst/>
                        </a:rPr>
                        <a:t>78.357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dirty="0">
                          <a:effectLst/>
                        </a:rPr>
                        <a:t>1.347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7323579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52D6C-A74B-48A6-B77F-946F2C818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0" name="Imagem 9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154ECEBE-7980-4E55-A13B-5B819A63CA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112544"/>
            <a:ext cx="5638800" cy="38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6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F719-9F39-498A-B934-5B6EE244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CAPES - Total de bolsas de pós-graduação concedidas no país e total de bolsistas de pós-graduação no exterior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1652E967-9CB5-4C4F-932A-D0C3A0F941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883759"/>
              </p:ext>
            </p:extLst>
          </p:nvPr>
        </p:nvGraphicFramePr>
        <p:xfrm>
          <a:off x="533400" y="1837608"/>
          <a:ext cx="2819400" cy="4943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286">
                  <a:extLst>
                    <a:ext uri="{9D8B030D-6E8A-4147-A177-3AD203B41FA5}">
                      <a16:colId xmlns:a16="http://schemas.microsoft.com/office/drawing/2014/main" val="4090069399"/>
                    </a:ext>
                  </a:extLst>
                </a:gridCol>
                <a:gridCol w="1157514">
                  <a:extLst>
                    <a:ext uri="{9D8B030D-6E8A-4147-A177-3AD203B41FA5}">
                      <a16:colId xmlns:a16="http://schemas.microsoft.com/office/drawing/2014/main" val="39468995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624877400"/>
                    </a:ext>
                  </a:extLst>
                </a:gridCol>
              </a:tblGrid>
              <a:tr h="470805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Ano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Bolsas no País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Bolsista no Exterior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147255254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20.490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2.438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683795493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21.430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2.512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400727507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23.413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2.498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1805790158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27.360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2.684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756689900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27.847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2.977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4165362094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27.896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3.586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401556633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32.199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3.965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534654830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32.070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4.043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86634482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42.305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4.135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736605655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47.153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4.346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2290705516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58.107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4.902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294820306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72.071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6.361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379551684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77.904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11.983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423779197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87.678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26.219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1488226036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105.791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44.412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764584294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105.450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40.325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2380433821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100.433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16.901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3774465227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101.372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9.563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2539935899"/>
                  </a:ext>
                </a:extLst>
              </a:tr>
              <a:tr h="235402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effectLst/>
                        </a:rPr>
                        <a:t>101.328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</a:rPr>
                        <a:t>8.156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/>
                </a:tc>
                <a:extLst>
                  <a:ext uri="{0D108BD9-81ED-4DB2-BD59-A6C34878D82A}">
                    <a16:rowId xmlns:a16="http://schemas.microsoft.com/office/drawing/2014/main" val="2421903323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0E6AA3-1D87-47BE-939F-324A63000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10" name="Imagem 9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CCE61714-7584-443D-8BCD-4D41DA022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265638"/>
            <a:ext cx="5907932" cy="37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30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44861-C47E-4A43-91E2-C5A1CEB5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Número de artigos brasileiros indexados pela </a:t>
            </a:r>
            <a:r>
              <a:rPr lang="pt-BR" sz="2400" dirty="0" err="1"/>
              <a:t>Scopuse</a:t>
            </a:r>
            <a:r>
              <a:rPr lang="pt-BR" sz="2400" dirty="0"/>
              <a:t> percentual em relação ao mundo</a:t>
            </a:r>
          </a:p>
        </p:txBody>
      </p:sp>
      <p:pic>
        <p:nvPicPr>
          <p:cNvPr id="9" name="Espaço Reservado para Conteúdo 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261FE05-0312-4F5C-9D36-C43AB34B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A8578C-72CA-44EB-8AEA-A2FE61661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</p:spTree>
    <p:extLst>
      <p:ext uri="{BB962C8B-B14F-4D97-AF65-F5344CB8AC3E}">
        <p14:creationId xmlns:p14="http://schemas.microsoft.com/office/powerpoint/2010/main" val="3364900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7B57F-52B0-4772-84A6-A62E3C6F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Total de pessoas (pesquisadores e pessoal de apoio) envolvidos em pesquisa e desenvolvimento (P&amp;D), em equivalência de tempo integral, de países selecionados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63EF695-37B6-475F-BAF8-667F9C329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559E00-2C68-4207-98F3-21ECD2BD5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</p:spTree>
    <p:extLst>
      <p:ext uri="{BB962C8B-B14F-4D97-AF65-F5344CB8AC3E}">
        <p14:creationId xmlns:p14="http://schemas.microsoft.com/office/powerpoint/2010/main" val="382213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A718-AD25-49F9-AA47-0CDCC86A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Citações de artigos brasileiros publicados em periódicos científicos indexados pela </a:t>
            </a:r>
            <a:r>
              <a:rPr lang="pt-BR" sz="2000" dirty="0" err="1"/>
              <a:t>Scopuse</a:t>
            </a:r>
            <a:r>
              <a:rPr lang="pt-BR" sz="2000" dirty="0"/>
              <a:t> percentual em relação ao mundo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8AFC639-2D79-45AB-AD30-529D73C9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FFD7A-9A64-4026-BF83-B8B70579D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</p:spTree>
    <p:extLst>
      <p:ext uri="{BB962C8B-B14F-4D97-AF65-F5344CB8AC3E}">
        <p14:creationId xmlns:p14="http://schemas.microsoft.com/office/powerpoint/2010/main" val="3926251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758E-C714-454F-BD54-3598DAF6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Pedidos de patentes depositados no Instituto </a:t>
            </a:r>
            <a:r>
              <a:rPr lang="pt-BR" sz="2400" dirty="0" err="1"/>
              <a:t>Na’cional</a:t>
            </a:r>
            <a:r>
              <a:rPr lang="pt-BR" sz="2400" dirty="0"/>
              <a:t> da Propriedade Industrial (INPI), segundo tipos de patentes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62CC531-B46B-4097-A180-FC7FD934A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061FEC-4E6A-4331-B7BE-4C45C9C7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</p:spTree>
    <p:extLst>
      <p:ext uri="{BB962C8B-B14F-4D97-AF65-F5344CB8AC3E}">
        <p14:creationId xmlns:p14="http://schemas.microsoft.com/office/powerpoint/2010/main" val="3791297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BDD-D176-4F66-8490-4FE751A0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Patentes concedidas pelo Instituto Nacional da Propriedade Industrial (INPI), segundo tipos de patentes</a:t>
            </a:r>
          </a:p>
        </p:txBody>
      </p:sp>
      <p:pic>
        <p:nvPicPr>
          <p:cNvPr id="9" name="Espaço Reservado para Conteúdo 8" descr="Uma imagem contendo texto, screenshot, mapa&#10;&#10;Descrição gerada automaticamente">
            <a:extLst>
              <a:ext uri="{FF2B5EF4-FFF2-40B4-BE49-F238E27FC236}">
                <a16:creationId xmlns:a16="http://schemas.microsoft.com/office/drawing/2014/main" id="{FB88ED6C-4452-4381-B775-3F7E0FAB9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C9987B-BDCD-4BE0-B16B-07D3E4B4D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</p:spTree>
    <p:extLst>
      <p:ext uri="{BB962C8B-B14F-4D97-AF65-F5344CB8AC3E}">
        <p14:creationId xmlns:p14="http://schemas.microsoft.com/office/powerpoint/2010/main" val="207144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27CD3-0280-472B-A3CB-FA5A61D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e concessões de patentes de invenção junto ao Escritório Americano de Marcas e Patentes (USPTO, na sigla em inglês)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AEC5F77E-3638-4BC3-B9F9-E4D6FFCEC0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7594074"/>
              </p:ext>
            </p:extLst>
          </p:nvPr>
        </p:nvGraphicFramePr>
        <p:xfrm>
          <a:off x="228600" y="2133600"/>
          <a:ext cx="3588386" cy="3657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941818985"/>
                    </a:ext>
                  </a:extLst>
                </a:gridCol>
                <a:gridCol w="1196013">
                  <a:extLst>
                    <a:ext uri="{9D8B030D-6E8A-4147-A177-3AD203B41FA5}">
                      <a16:colId xmlns:a16="http://schemas.microsoft.com/office/drawing/2014/main" val="1360878607"/>
                    </a:ext>
                  </a:extLst>
                </a:gridCol>
                <a:gridCol w="1196360">
                  <a:extLst>
                    <a:ext uri="{9D8B030D-6E8A-4147-A177-3AD203B41FA5}">
                      <a16:colId xmlns:a16="http://schemas.microsoft.com/office/drawing/2014/main" val="2382289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Ano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Pedidos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Concessões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5835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220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98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649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219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110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0652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243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82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259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130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601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287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106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9673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295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77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5154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341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121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5228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375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90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5208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442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101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8072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2009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464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103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61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568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175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1793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586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215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519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679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196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181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769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254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5479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810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334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3052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855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323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6234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931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310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0644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892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374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38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2018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effectLst/>
                        </a:rPr>
                        <a:t>964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371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6510419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CECA54-C071-4842-83CF-72DD4271D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10" name="Imagem 9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75CC3219-E480-4F69-9C03-62BDB86CDB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38" y="2229214"/>
            <a:ext cx="5486400" cy="34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93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E3A3-2275-4BBC-A0DA-72B03268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Pedidos de patentes depositados de acordo com o Tratado de Cooperação em Matéria de Patentes (PCT, na sigla em inglês), por áreas tecnológicas selecionadas</a:t>
            </a:r>
          </a:p>
        </p:txBody>
      </p:sp>
      <p:pic>
        <p:nvPicPr>
          <p:cNvPr id="9" name="Espaço Reservado para Conteúdo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B65FC16-B73F-4A2B-93B9-FB7590581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7" y="1838325"/>
            <a:ext cx="7961966" cy="45624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6A026-1416-4223-B138-19057B954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</p:spTree>
    <p:extLst>
      <p:ext uri="{BB962C8B-B14F-4D97-AF65-F5344CB8AC3E}">
        <p14:creationId xmlns:p14="http://schemas.microsoft.com/office/powerpoint/2010/main" val="1243487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 – “Silver </a:t>
            </a:r>
            <a:r>
              <a:rPr lang="pt-BR" dirty="0" err="1"/>
              <a:t>Economy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PINTEC 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08B21C-2E69-4CFE-9E46-38DF1260C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1970 (Japão) </a:t>
            </a:r>
            <a:r>
              <a:rPr lang="pt-BR" dirty="0"/>
              <a:t>– conceito cunhado pela área de marketing, no Japão, em relação a ampliação do mercado consumidor das pessoas com mais de 60 anos</a:t>
            </a:r>
          </a:p>
          <a:p>
            <a:pPr algn="just"/>
            <a:r>
              <a:rPr lang="pt-BR" b="1" dirty="0"/>
              <a:t>2014 (Comissão Europeia – Oxford </a:t>
            </a:r>
            <a:r>
              <a:rPr lang="pt-BR" b="1" dirty="0" err="1"/>
              <a:t>Economics</a:t>
            </a:r>
            <a:r>
              <a:rPr lang="pt-BR" b="1" dirty="0"/>
              <a:t>) </a:t>
            </a:r>
            <a:r>
              <a:rPr lang="pt-BR" dirty="0"/>
              <a:t>– “a soma de todas as atividades econômicas para servir às necessidades daqueles com mais de 50 anos incluindo tanto os produtos e serviços que eles demandam diretamente quanto à atividade econômica que esta expansão gera”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6E8E51-DE2B-47F7-88EA-C4A4342207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t-BR" dirty="0" err="1"/>
              <a:t>Klimczuk</a:t>
            </a:r>
            <a:r>
              <a:rPr lang="pt-BR" dirty="0"/>
              <a:t> (2015,p.78)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E9202E-4FC7-4604-8894-FCF4DEFFE4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1400" dirty="0"/>
              <a:t>“Sistema econômico que se concentra em equilibrar os campos de produção e distribuição de bens e serviços, conforme a demanda de adultos mais velhos e mais jovens, mas de gerações já em envelhecimento” – ênfase na política industrial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DB2405-E4F1-4B6C-9632-AD7C9022E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6071" y="3733800"/>
            <a:ext cx="4114800" cy="457200"/>
          </a:xfrm>
        </p:spPr>
        <p:txBody>
          <a:bodyPr/>
          <a:lstStyle/>
          <a:p>
            <a:r>
              <a:rPr lang="pt-BR" dirty="0"/>
              <a:t>Félix (2016,p.02)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FA331B-86ED-41A4-9F3C-D8B101C9D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11800" y="4268939"/>
            <a:ext cx="4114800" cy="1205450"/>
          </a:xfrm>
        </p:spPr>
        <p:txBody>
          <a:bodyPr>
            <a:noAutofit/>
          </a:bodyPr>
          <a:lstStyle/>
          <a:p>
            <a:r>
              <a:rPr lang="pt-BR" sz="1200" dirty="0"/>
  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  </a:r>
          </a:p>
        </p:txBody>
      </p:sp>
    </p:spTree>
    <p:extLst>
      <p:ext uri="{BB962C8B-B14F-4D97-AF65-F5344CB8AC3E}">
        <p14:creationId xmlns:p14="http://schemas.microsoft.com/office/powerpoint/2010/main" val="465648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80E39D-3339-46FF-8FC4-91D698FDE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1400" dirty="0"/>
              <a:t>Cuidados de Longa Duração: aumento da população idosa com necessidades especiais e cuidados de terceiros, aumenta a demanda de serviços por parte das famílias (menos de 1% da população idosa brasileira está em </a:t>
            </a:r>
            <a:r>
              <a:rPr lang="pt-BR" sz="1400" dirty="0" err="1"/>
              <a:t>ILPIs</a:t>
            </a:r>
            <a:r>
              <a:rPr lang="pt-BR" sz="1400" dirty="0"/>
              <a:t> – Camarano, 2010)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Aumento da participação da mulher no mercado de trabalho e redução da natalidade diminuem a oferta de mão de obra para o cuidado de longa duração da pessoa idosa (Camarano, 2010)</a:t>
            </a:r>
          </a:p>
          <a:p>
            <a:pPr marL="285750" indent="-285750">
              <a:buFontTx/>
              <a:buChar char="-"/>
            </a:pPr>
            <a:r>
              <a:rPr lang="pt-BR" sz="1400" dirty="0"/>
              <a:t>A tecnologia torna-se ferramenta para responder as necessidades de cuidados e dos custos advindos desta tarefa, ampliando o mercado de alta sofisticação produtiva (Oxford </a:t>
            </a:r>
            <a:r>
              <a:rPr lang="pt-BR" sz="1400" dirty="0" err="1"/>
              <a:t>Economics</a:t>
            </a:r>
            <a:r>
              <a:rPr lang="pt-BR" sz="1400" dirty="0"/>
              <a:t>, 2014; </a:t>
            </a:r>
            <a:r>
              <a:rPr lang="pt-BR" sz="1400" dirty="0" err="1"/>
              <a:t>European</a:t>
            </a:r>
            <a:r>
              <a:rPr lang="pt-BR" sz="1400" dirty="0"/>
              <a:t> </a:t>
            </a:r>
            <a:r>
              <a:rPr lang="pt-BR" sz="1400" dirty="0" err="1"/>
              <a:t>Comission</a:t>
            </a:r>
            <a:r>
              <a:rPr lang="pt-BR" sz="1400" dirty="0"/>
              <a:t>, 2015)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8A1FCF-F705-4F40-8B17-B4F659FF5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pt-BR" sz="5600" dirty="0">
                <a:latin typeface="+mn-lt"/>
                <a:cs typeface="Poppins Light" panose="020B0604020202020204" charset="0"/>
              </a:rPr>
              <a:t>-Tecnologia da Informação e Comunicação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-Casas Inteligentes (design de ambientes)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Teleassistência</a:t>
            </a:r>
            <a:endParaRPr lang="pt-BR" sz="5600" dirty="0">
              <a:latin typeface="+mn-lt"/>
              <a:cs typeface="Poppins Light" panose="020B0604020202020204" charset="0"/>
            </a:endParaRP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-Equipamentos vestíveis (e-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health</a:t>
            </a:r>
            <a:r>
              <a:rPr lang="pt-BR" sz="5600" dirty="0">
                <a:latin typeface="+mn-lt"/>
                <a:cs typeface="Poppins Light" panose="020B0604020202020204" charset="0"/>
              </a:rPr>
              <a:t>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-Educação e cultura a distância (EAD)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-Mídia eletrônica para promoção da saúde e autonomia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-Robótica social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-Mobilidade e acessibilidade inteligentes (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smart</a:t>
            </a:r>
            <a:r>
              <a:rPr lang="pt-BR" sz="5600" dirty="0">
                <a:latin typeface="+mn-lt"/>
                <a:cs typeface="Poppins Light" panose="020B0604020202020204" charset="0"/>
              </a:rPr>
              <a:t> 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city</a:t>
            </a:r>
            <a:r>
              <a:rPr lang="pt-BR" sz="5600" dirty="0">
                <a:latin typeface="+mn-lt"/>
                <a:cs typeface="Poppins Light" panose="020B0604020202020204" charset="0"/>
              </a:rPr>
              <a:t>)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-Lazer e entretenimento </a:t>
            </a:r>
            <a:r>
              <a:rPr lang="pt-BR" sz="5600" dirty="0" err="1">
                <a:latin typeface="+mn-lt"/>
                <a:cs typeface="Poppins Light" panose="020B0604020202020204" charset="0"/>
              </a:rPr>
              <a:t>eletônicos</a:t>
            </a:r>
            <a:endParaRPr lang="pt-BR" sz="5600" dirty="0">
              <a:latin typeface="+mn-lt"/>
              <a:cs typeface="Poppins Light" panose="020B0604020202020204" charset="0"/>
            </a:endParaRP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-Fitness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-Moda e roupas inteligentes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-Serviços a domicílio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-Seguros e riscos</a:t>
            </a:r>
          </a:p>
          <a:p>
            <a:r>
              <a:rPr lang="pt-BR" sz="5600" dirty="0">
                <a:latin typeface="+mn-lt"/>
                <a:cs typeface="Poppins Light" panose="020B0604020202020204" charset="0"/>
              </a:rPr>
              <a:t>-Educação Econômica, poupança e investimento</a:t>
            </a:r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Campos/Segmentos de Atuação</a:t>
            </a:r>
          </a:p>
        </p:txBody>
      </p:sp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54A6A-410B-4F3E-AE71-DD7162B69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-Dinâmica Demográfica = Janela de oportunidade industrial </a:t>
            </a:r>
          </a:p>
          <a:p>
            <a:r>
              <a:rPr lang="pt-BR" dirty="0"/>
              <a:t>(</a:t>
            </a:r>
            <a:r>
              <a:rPr lang="pt-BR" dirty="0" err="1"/>
              <a:t>Reinert</a:t>
            </a:r>
            <a:r>
              <a:rPr lang="pt-BR" dirty="0"/>
              <a:t>, 2016)</a:t>
            </a:r>
          </a:p>
          <a:p>
            <a:r>
              <a:rPr lang="pt-BR" dirty="0"/>
              <a:t>-As políticas públicas incentivam a </a:t>
            </a:r>
            <a:r>
              <a:rPr lang="pt-BR" dirty="0" err="1"/>
              <a:t>re-industrialização</a:t>
            </a:r>
            <a:r>
              <a:rPr lang="pt-BR" dirty="0"/>
              <a:t> nos campos da saúde e do cuidado, aproveitando a dinâmica demográfica </a:t>
            </a:r>
          </a:p>
          <a:p>
            <a:r>
              <a:rPr lang="pt-BR" dirty="0"/>
              <a:t>(HM </a:t>
            </a:r>
            <a:r>
              <a:rPr lang="pt-BR" dirty="0" err="1"/>
              <a:t>Goverment</a:t>
            </a:r>
            <a:r>
              <a:rPr lang="pt-BR" dirty="0"/>
              <a:t>, 2017)</a:t>
            </a:r>
          </a:p>
          <a:p>
            <a:r>
              <a:rPr lang="pt-BR" dirty="0" err="1"/>
              <a:t>Gerontecnologia</a:t>
            </a:r>
            <a:r>
              <a:rPr lang="pt-BR" dirty="0"/>
              <a:t> como ferramenta de promoção de crescimento econômico social sustentável, alavancada pelas oportunidades da dinâmica demográfica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99A927-6AA1-48AF-A251-4127EB63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Matriz econômica voltada para o mercado de commodities</a:t>
            </a:r>
          </a:p>
          <a:p>
            <a:r>
              <a:rPr lang="pt-BR" dirty="0"/>
              <a:t>Cultura econômica patriarcal-mercantilista</a:t>
            </a:r>
          </a:p>
          <a:p>
            <a:r>
              <a:rPr lang="pt-BR" dirty="0"/>
              <a:t>Pouco incentivo ao desenvolvimento de pesquisa, ciência e tecnologia</a:t>
            </a:r>
          </a:p>
          <a:p>
            <a:r>
              <a:rPr lang="pt-BR" sz="1800" dirty="0">
                <a:effectLst/>
                <a:latin typeface="Poppins" panose="020B0604020202020204" charset="0"/>
                <a:ea typeface="Calibri" panose="020F0502020204030204" pitchFamily="34" charset="0"/>
                <a:cs typeface="Poppins" panose="020B0604020202020204" charset="0"/>
              </a:rPr>
              <a:t>Importação de tecnologia desestimula empreendedorismo inovativo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Desafios da </a:t>
            </a:r>
            <a:r>
              <a:rPr lang="pt-BR" dirty="0" err="1"/>
              <a:t>Gerontecnologia</a:t>
            </a:r>
            <a:r>
              <a:rPr lang="pt-BR" dirty="0"/>
              <a:t> no Brasil</a:t>
            </a:r>
          </a:p>
        </p:txBody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03E192F-AD12-46F6-A6E9-73B47E9B6D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pt-BR" dirty="0"/>
              <a:t>Learning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0D9A5D-E82B-4F53-A305-193B15CD59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pt-BR" dirty="0"/>
              <a:t>Estimular o conhecimento dos saberes interdisciplinares do envelhecimento humano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4E2F29-4352-42F0-8073-CD85AD55D4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Link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E56F79-69ED-4309-9BDC-13331B44E4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Congregar e integrar os centros de conhecimentos tecnológicos que orbitam os domínios da Economia da Longevidade</a:t>
            </a:r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9BBF953-8994-4BEA-AD11-5167BFB6C3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BR" dirty="0"/>
              <a:t>Entrepreneur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47634BE-BE7D-4266-9B79-11EC7DC343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Estimular o empreendedorismo inovativo para soluções tecnológicas de apoio ao envelhecimento populacional (saudável e cuidados de longa duração)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F0CE888-FFA6-4F0C-965F-FFB6814979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 err="1"/>
              <a:t>Polices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459EFFB-3D0A-43D6-957A-3438D14E99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Contribuir com formatação de políticas públicas voltadas para as demandas da população idosa brasileira, considerando a experiência do usuário</a:t>
            </a:r>
          </a:p>
        </p:txBody>
      </p:sp>
    </p:spTree>
    <p:extLst>
      <p:ext uri="{BB962C8B-B14F-4D97-AF65-F5344CB8AC3E}">
        <p14:creationId xmlns:p14="http://schemas.microsoft.com/office/powerpoint/2010/main" val="3679791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226906"/>
            <a:ext cx="5038076" cy="70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92558-B0D7-4BFE-A2BD-97558E11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é Processo, Método, Ciência e Inovação</a:t>
            </a:r>
          </a:p>
        </p:txBody>
      </p:sp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40BC7A-C549-447A-ABD3-9FEF6A11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7944" y="571006"/>
            <a:ext cx="7162800" cy="61341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375364" y="6809649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759679-CFE7-450A-AB29-8C9E049D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5875" y="623887"/>
            <a:ext cx="7181850" cy="60674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F9463A-6D42-43C1-BDA5-2372A158F739}"/>
              </a:ext>
            </a:extLst>
          </p:cNvPr>
          <p:cNvSpPr txBox="1"/>
          <p:nvPr/>
        </p:nvSpPr>
        <p:spPr>
          <a:xfrm>
            <a:off x="1371600" y="6691312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70EFDF-C1EC-4606-9A21-3042C6E06F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63736"/>
            <a:ext cx="4904096" cy="6705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392179-FAF0-4A23-BFD7-4191C0F24948}"/>
              </a:ext>
            </a:extLst>
          </p:cNvPr>
          <p:cNvSpPr txBox="1"/>
          <p:nvPr/>
        </p:nvSpPr>
        <p:spPr>
          <a:xfrm>
            <a:off x="1510885" y="6629400"/>
            <a:ext cx="6040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 Comércio, Pesquisa de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Inovação 2009-2017.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Nota: A taxa de inovação corresponde ao percentual do número de empresas que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implementaram inovações de produto ou processo sobre o total de empresas.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7ADBF2-F077-4C66-B768-943FD78C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15" y="0"/>
            <a:ext cx="6106370" cy="7315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84562C0-06BD-410A-AF06-2E5E38321474}"/>
              </a:ext>
            </a:extLst>
          </p:cNvPr>
          <p:cNvSpPr txBox="1"/>
          <p:nvPr/>
        </p:nvSpPr>
        <p:spPr>
          <a:xfrm>
            <a:off x="152400" y="4953000"/>
            <a:ext cx="6040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</a:t>
            </a:r>
          </a:p>
          <a:p>
            <a:pPr algn="l"/>
            <a:r>
              <a:rPr lang="pt-BR" sz="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 Comércio, Pesquisa de Inovação 2011/2017.</a:t>
            </a: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1891</Words>
  <Application>Microsoft Office PowerPoint</Application>
  <PresentationFormat>Personalizar</PresentationFormat>
  <Paragraphs>453</Paragraphs>
  <Slides>60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7" baseType="lpstr">
      <vt:lpstr>Times New Roman</vt:lpstr>
      <vt:lpstr>Arial</vt:lpstr>
      <vt:lpstr>Calibri</vt:lpstr>
      <vt:lpstr>Poppins Light</vt:lpstr>
      <vt:lpstr>Josefin Sans Regular Bold</vt:lpstr>
      <vt:lpstr>Poppins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  para o Brasil </vt:lpstr>
      <vt:lpstr>Objetivos</vt:lpstr>
      <vt:lpstr>PINTEC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 - 2019</vt:lpstr>
      <vt:lpstr>Indicadores Nacionais de Ciência e Tecnologia e Inovação 2019</vt:lpstr>
      <vt:lpstr>Dispêndio nacional em ciência e tecnologia (C&amp;T) (em valores de 2017) por atividade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Estimativa dos dispêndios (em valores de 2017)das instituições com cursos de pós-graduação stricto sensu reconhecidos pela Capes/MEC como aproximação dos dispêndios em pesquisa e desenvolvimento (P&amp;D) das instituições de ensino superior</vt:lpstr>
      <vt:lpstr>Dispêndios empresariais em ciência e tecnologia (C&amp;T) (em valores de 2017), por atividade</vt:lpstr>
      <vt:lpstr>Pesquisadores e pessoal de apoio envolvidos em pesquisa e desenvolvimento (P&amp;D), em número de pessoas</vt:lpstr>
      <vt:lpstr>Pesquisadores, em número de pessoas, por nível de escolaridade</vt:lpstr>
      <vt:lpstr>Alunos titulados nos cursos de mestrado e doutorado</vt:lpstr>
      <vt:lpstr>Alunos titulados nos cursos de doutorado, por grande área</vt:lpstr>
      <vt:lpstr>Pesquisadores cadastrados no Diretório dos Grupos de Pesquisa do CNPq, por sexo</vt:lpstr>
      <vt:lpstr>Distribuição percentual dos pesquisadores cadastrados no Diretório dos Grupos de Pesquisa do CNPq, por faixa etária</vt:lpstr>
      <vt:lpstr>Número de artigos publicados em periódicos científicos indexados pela Scopus, de países selecionados</vt:lpstr>
      <vt:lpstr>CNPq - Total de bolsas-ano(1) concedidas no país e no exterior</vt:lpstr>
      <vt:lpstr>CAPES - Total de bolsas de pós-graduação concedidas no país e total de bolsistas de pós-graduação no exterior</vt:lpstr>
      <vt:lpstr>Número de artigos brasileiros indexados pela Scopuse percentual em relação ao mundo</vt:lpstr>
      <vt:lpstr>Total de pessoas (pesquisadores e pessoal de apoio) envolvidos em pesquisa e desenvolvimento (P&amp;D), em equivalência de tempo integral, de países selecionados</vt:lpstr>
      <vt:lpstr>Citações de artigos brasileiros publicados em periódicos científicos indexados pela Scopuse percentual em relação ao mundo</vt:lpstr>
      <vt:lpstr>Pedidos de patentes depositados no Instituto Na’cional da Propriedade Industrial (INPI), segundo tipos de patentes</vt:lpstr>
      <vt:lpstr>Patentes concedidas pelo Instituto Nacional da Propriedade Industrial (INPI), segundo tipos de patentes</vt:lpstr>
      <vt:lpstr>Pedidos e concessões de patentes de invenção junto ao Escritório Americano de Marcas e Patentes (USPTO, na sigla em inglês)</vt:lpstr>
      <vt:lpstr>Pedidos de patentes depositados de acordo com o Tratado de Cooperação em Matéria de Patentes (PCT, na sigla em inglês), por áreas tecnológicas selecionadas</vt:lpstr>
      <vt:lpstr>Economia da Longevidade – “Silver Economy”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Apresentação do PowerPoint</vt:lpstr>
      <vt:lpstr>Apresentação do PowerPoint</vt:lpstr>
      <vt:lpstr>Tecnologia é Processo, Método, Ciência e Inovação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Josenaldo de Oliveira Matos Filho</cp:lastModifiedBy>
  <cp:revision>97</cp:revision>
  <dcterms:created xsi:type="dcterms:W3CDTF">2006-08-16T00:00:00Z</dcterms:created>
  <dcterms:modified xsi:type="dcterms:W3CDTF">2020-08-28T19:11:39Z</dcterms:modified>
  <dc:identifier>DAEFhbHi9uU</dc:identifier>
</cp:coreProperties>
</file>